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448" r:id="rId5"/>
    <p:sldId id="2462" r:id="rId6"/>
    <p:sldId id="259" r:id="rId7"/>
    <p:sldId id="2467" r:id="rId8"/>
    <p:sldId id="2463" r:id="rId9"/>
    <p:sldId id="2451" r:id="rId10"/>
    <p:sldId id="2456" r:id="rId11"/>
    <p:sldId id="2432" r:id="rId12"/>
    <p:sldId id="2457" r:id="rId13"/>
    <p:sldId id="2433" r:id="rId14"/>
    <p:sldId id="2464" r:id="rId15"/>
    <p:sldId id="2465" r:id="rId16"/>
    <p:sldId id="2466" r:id="rId17"/>
    <p:sldId id="260" r:id="rId18"/>
    <p:sldId id="243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2C2153"/>
    <a:srgbClr val="898989"/>
    <a:srgbClr val="2F3342"/>
    <a:srgbClr val="A53F52"/>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5" autoAdjust="0"/>
    <p:restoredTop sz="95033" autoAdjust="0"/>
  </p:normalViewPr>
  <p:slideViewPr>
    <p:cSldViewPr snapToGrid="0">
      <p:cViewPr varScale="1">
        <p:scale>
          <a:sx n="87" d="100"/>
          <a:sy n="87" d="100"/>
        </p:scale>
        <p:origin x="389" y="67"/>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1/21/2021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3708039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3904609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3104897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4.wdp"/><Relationship Id="rId7" Type="http://schemas.openxmlformats.org/officeDocument/2006/relationships/image" Target="../media/image24.svg"/><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rgbClr val="00B0F0"/>
            </a:gs>
            <a:gs pos="100000">
              <a:schemeClr val="accent5">
                <a:lumMod val="10000"/>
                <a:lumOff val="90000"/>
              </a:schemeClr>
            </a:gs>
          </a:gsLst>
          <a:lin ang="16200000" scaled="1"/>
          <a:tileRect/>
        </a:gra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a:blip r:embed="rId2"/>
          <a:srcRect t="21875" b="21875"/>
          <a:stretch/>
        </p:blipFill>
        <p:spPr>
          <a:xfrm>
            <a:off x="1151792" y="647883"/>
            <a:ext cx="9888415" cy="5562233"/>
          </a:xfrm>
          <a:prstGeom prst="rect">
            <a:avLst/>
          </a:prstGeom>
          <a:ln>
            <a:noFill/>
          </a:ln>
          <a:effectLst>
            <a:outerShdw blurRad="292100" dist="139700" dir="2700000" algn="tl" rotWithShape="0">
              <a:srgbClr val="333333">
                <a:alpha val="65000"/>
              </a:srgbClr>
            </a:outerShdw>
          </a:effectLst>
        </p:spPr>
      </p:pic>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4038599" y="5334253"/>
            <a:ext cx="4114800" cy="518795"/>
          </a:xfrm>
          <a:gradFill flip="none" rotWithShape="1">
            <a:gsLst>
              <a:gs pos="67000">
                <a:srgbClr val="00B0F0"/>
              </a:gs>
              <a:gs pos="34000">
                <a:schemeClr val="accent5">
                  <a:lumMod val="50000"/>
                  <a:lumOff val="50000"/>
                </a:schemeClr>
              </a:gs>
              <a:gs pos="100000">
                <a:schemeClr val="tx1"/>
              </a:gs>
            </a:gsLst>
            <a:lin ang="18900000" scaled="1"/>
            <a:tileRect/>
          </a:gradFill>
        </p:spPr>
        <p:txBody>
          <a:bodyPr/>
          <a:lstStyle/>
          <a:p>
            <a:r>
              <a:rPr lang="en-US" sz="2000" b="1" dirty="0"/>
              <a:t>BETA Release</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9000">
              <a:schemeClr val="bg2">
                <a:lumMod val="75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10</a:t>
            </a:fld>
            <a:endParaRPr lang="en-US" dirty="0"/>
          </a:p>
        </p:txBody>
      </p:sp>
      <p:pic>
        <p:nvPicPr>
          <p:cNvPr id="7" name="Picture 6">
            <a:extLst>
              <a:ext uri="{FF2B5EF4-FFF2-40B4-BE49-F238E27FC236}">
                <a16:creationId xmlns:a16="http://schemas.microsoft.com/office/drawing/2014/main" id="{9DCA3848-3778-46B3-891E-E1FB8F4DC331}"/>
              </a:ext>
            </a:extLst>
          </p:cNvPr>
          <p:cNvPicPr/>
          <p:nvPr/>
        </p:nvPicPr>
        <p:blipFill>
          <a:blip r:embed="rId2" cstate="print">
            <a:extLst>
              <a:ext uri="{28A0092B-C50C-407E-A947-70E740481C1C}">
                <a14:useLocalDpi xmlns:a14="http://schemas.microsoft.com/office/drawing/2010/main" val="0"/>
              </a:ext>
            </a:extLst>
          </a:blip>
          <a:srcRect l="48" r="48"/>
          <a:stretch>
            <a:fillRect/>
          </a:stretch>
        </p:blipFill>
        <p:spPr bwMode="auto">
          <a:xfrm>
            <a:off x="3391270" y="1486612"/>
            <a:ext cx="2332355" cy="46691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pic>
        <p:nvPicPr>
          <p:cNvPr id="8" name="Picture 7" descr="A picture containing logo&#10;&#10;Description automatically generated">
            <a:extLst>
              <a:ext uri="{FF2B5EF4-FFF2-40B4-BE49-F238E27FC236}">
                <a16:creationId xmlns:a16="http://schemas.microsoft.com/office/drawing/2014/main" id="{B65B9CD5-BE3D-4130-843A-761E5E977FA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46999" y="1486613"/>
            <a:ext cx="2308860" cy="46177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descr="Graphical user interface, text, application&#10;&#10;Description automatically generated">
            <a:extLst>
              <a:ext uri="{FF2B5EF4-FFF2-40B4-BE49-F238E27FC236}">
                <a16:creationId xmlns:a16="http://schemas.microsoft.com/office/drawing/2014/main" id="{B86138ED-3BA9-441B-A3CB-C0FD0508A86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081749" y="1486612"/>
            <a:ext cx="2332355" cy="46691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descr="Graphical user interface, text, application, chat or text message&#10;&#10;Description automatically generated">
            <a:extLst>
              <a:ext uri="{FF2B5EF4-FFF2-40B4-BE49-F238E27FC236}">
                <a16:creationId xmlns:a16="http://schemas.microsoft.com/office/drawing/2014/main" id="{D835CE07-AF70-41FB-BB57-874CF8929A00}"/>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236509" y="1486611"/>
            <a:ext cx="2332355" cy="46691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9" name="Title 2">
            <a:extLst>
              <a:ext uri="{FF2B5EF4-FFF2-40B4-BE49-F238E27FC236}">
                <a16:creationId xmlns:a16="http://schemas.microsoft.com/office/drawing/2014/main" id="{380C426C-F8E7-40CB-8DD6-459E25AE60CA}"/>
              </a:ext>
            </a:extLst>
          </p:cNvPr>
          <p:cNvSpPr>
            <a:spLocks noGrp="1"/>
          </p:cNvSpPr>
          <p:nvPr>
            <p:ph type="title"/>
          </p:nvPr>
        </p:nvSpPr>
        <p:spPr>
          <a:xfrm>
            <a:off x="3545045" y="139407"/>
            <a:ext cx="5101909" cy="795775"/>
          </a:xfrm>
        </p:spPr>
        <p:txBody>
          <a:bodyPr>
            <a:normAutofit fontScale="90000"/>
          </a:bodyPr>
          <a:lstStyle/>
          <a:p>
            <a:r>
              <a:rPr lang="en-US" b="1" dirty="0">
                <a:effectLst>
                  <a:outerShdw blurRad="38100" dist="38100" dir="2700000" algn="tl">
                    <a:srgbClr val="000000">
                      <a:alpha val="43137"/>
                    </a:srgbClr>
                  </a:outerShdw>
                </a:effectLst>
              </a:rPr>
              <a:t> </a:t>
            </a:r>
            <a:br>
              <a:rPr lang="en-US" b="1" dirty="0">
                <a:effectLst>
                  <a:outerShdw blurRad="38100" dist="38100" dir="2700000" algn="tl">
                    <a:srgbClr val="000000">
                      <a:alpha val="43137"/>
                    </a:srgbClr>
                  </a:outerShdw>
                </a:effectLst>
              </a:rPr>
            </a:br>
            <a:r>
              <a:rPr lang="en-US" sz="4900" b="1" dirty="0">
                <a:effectLst>
                  <a:outerShdw blurRad="38100" dist="38100" dir="2700000" algn="tl">
                    <a:srgbClr val="000000">
                      <a:alpha val="43137"/>
                    </a:srgbClr>
                  </a:outerShdw>
                </a:effectLst>
              </a:rPr>
              <a:t>Light mode</a:t>
            </a:r>
          </a:p>
        </p:txBody>
      </p:sp>
    </p:spTree>
    <p:extLst>
      <p:ext uri="{BB962C8B-B14F-4D97-AF65-F5344CB8AC3E}">
        <p14:creationId xmlns:p14="http://schemas.microsoft.com/office/powerpoint/2010/main" val="2779095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9000">
              <a:schemeClr val="bg2">
                <a:lumMod val="75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11</a:t>
            </a:fld>
            <a:endParaRPr lang="en-US" dirty="0"/>
          </a:p>
        </p:txBody>
      </p:sp>
      <p:pic>
        <p:nvPicPr>
          <p:cNvPr id="9" name="Picture 8" descr="Graphical user interface, text, application&#10;&#10;Description automatically generated">
            <a:extLst>
              <a:ext uri="{FF2B5EF4-FFF2-40B4-BE49-F238E27FC236}">
                <a16:creationId xmlns:a16="http://schemas.microsoft.com/office/drawing/2014/main" id="{FB50EAF9-E097-4928-B46E-6B9F4ADC6FC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67931" y="1541731"/>
            <a:ext cx="2308860" cy="46691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descr="A screenshot of a cell phone&#10;&#10;Description automatically generated with low confidence">
            <a:extLst>
              <a:ext uri="{FF2B5EF4-FFF2-40B4-BE49-F238E27FC236}">
                <a16:creationId xmlns:a16="http://schemas.microsoft.com/office/drawing/2014/main" id="{D28DA1A6-705D-4957-9D1B-F1173886076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462210" y="1516015"/>
            <a:ext cx="2350525" cy="46691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descr="A picture containing text&#10;&#10;Description automatically generated">
            <a:extLst>
              <a:ext uri="{FF2B5EF4-FFF2-40B4-BE49-F238E27FC236}">
                <a16:creationId xmlns:a16="http://schemas.microsoft.com/office/drawing/2014/main" id="{6E7C7DE7-AB76-4D80-8D38-3FDB76D3437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216913" y="1541731"/>
            <a:ext cx="2332356" cy="46177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descr="Graphical user interface, application&#10;&#10;Description automatically generated">
            <a:extLst>
              <a:ext uri="{FF2B5EF4-FFF2-40B4-BE49-F238E27FC236}">
                <a16:creationId xmlns:a16="http://schemas.microsoft.com/office/drawing/2014/main" id="{070E9CCF-E54C-4D11-AF53-FBB3E6C3A939}"/>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298154" y="1516014"/>
            <a:ext cx="2332356" cy="46691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Title 2">
            <a:extLst>
              <a:ext uri="{FF2B5EF4-FFF2-40B4-BE49-F238E27FC236}">
                <a16:creationId xmlns:a16="http://schemas.microsoft.com/office/drawing/2014/main" id="{ACA036F9-817D-4724-BC83-E6395CDD0467}"/>
              </a:ext>
            </a:extLst>
          </p:cNvPr>
          <p:cNvSpPr>
            <a:spLocks noGrp="1"/>
          </p:cNvSpPr>
          <p:nvPr>
            <p:ph type="title"/>
          </p:nvPr>
        </p:nvSpPr>
        <p:spPr>
          <a:xfrm>
            <a:off x="3747199" y="149798"/>
            <a:ext cx="5101909" cy="795775"/>
          </a:xfrm>
        </p:spPr>
        <p:txBody>
          <a:bodyPr>
            <a:normAutofit fontScale="90000"/>
          </a:bodyPr>
          <a:lstStyle/>
          <a:p>
            <a:r>
              <a:rPr lang="en-US" b="1" dirty="0">
                <a:effectLst>
                  <a:outerShdw blurRad="38100" dist="38100" dir="2700000" algn="tl">
                    <a:srgbClr val="000000">
                      <a:alpha val="43137"/>
                    </a:srgbClr>
                  </a:outerShdw>
                </a:effectLst>
              </a:rPr>
              <a:t> </a:t>
            </a:r>
            <a:br>
              <a:rPr lang="en-US" b="1" dirty="0">
                <a:effectLst>
                  <a:outerShdw blurRad="38100" dist="38100" dir="2700000" algn="tl">
                    <a:srgbClr val="000000">
                      <a:alpha val="43137"/>
                    </a:srgbClr>
                  </a:outerShdw>
                </a:effectLst>
              </a:rPr>
            </a:br>
            <a:r>
              <a:rPr lang="en-US" sz="4900" b="1" dirty="0">
                <a:effectLst>
                  <a:outerShdw blurRad="38100" dist="38100" dir="2700000" algn="tl">
                    <a:srgbClr val="000000">
                      <a:alpha val="43137"/>
                    </a:srgbClr>
                  </a:outerShdw>
                </a:effectLst>
              </a:rPr>
              <a:t>dark mode</a:t>
            </a:r>
          </a:p>
        </p:txBody>
      </p:sp>
    </p:spTree>
    <p:extLst>
      <p:ext uri="{BB962C8B-B14F-4D97-AF65-F5344CB8AC3E}">
        <p14:creationId xmlns:p14="http://schemas.microsoft.com/office/powerpoint/2010/main" val="2153060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12</a:t>
            </a:fld>
            <a:endParaRPr lang="en-US" dirty="0"/>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825188" y="2806343"/>
            <a:ext cx="2943066" cy="365125"/>
          </a:xfrm>
          <a:gradFill flip="none" rotWithShape="1">
            <a:gsLst>
              <a:gs pos="86000">
                <a:schemeClr val="accent5">
                  <a:lumMod val="90000"/>
                  <a:lumOff val="10000"/>
                </a:schemeClr>
              </a:gs>
              <a:gs pos="0">
                <a:schemeClr val="bg1"/>
              </a:gs>
              <a:gs pos="44000">
                <a:srgbClr val="00B0F0"/>
              </a:gs>
            </a:gsLst>
            <a:lin ang="8100000" scaled="1"/>
            <a:tileRect/>
          </a:gradFill>
        </p:spPr>
        <p:txBody>
          <a:bodyPr/>
          <a:lstStyle/>
          <a:p>
            <a:r>
              <a:rPr lang="en-US" spc="300" dirty="0"/>
              <a:t>What will be the next</a:t>
            </a:r>
          </a:p>
        </p:txBody>
      </p:sp>
      <p:pic>
        <p:nvPicPr>
          <p:cNvPr id="10" name="Picture 9">
            <a:extLst>
              <a:ext uri="{FF2B5EF4-FFF2-40B4-BE49-F238E27FC236}">
                <a16:creationId xmlns:a16="http://schemas.microsoft.com/office/drawing/2014/main" id="{19A1C157-C391-47D3-830F-C7F0213A943F}"/>
              </a:ext>
            </a:extLst>
          </p:cNvPr>
          <p:cNvPicPr>
            <a:picLocks noChangeAspect="1"/>
          </p:cNvPicPr>
          <p:nvPr/>
        </p:nvPicPr>
        <p:blipFill>
          <a:blip r:embed="rId2"/>
          <a:srcRect/>
          <a:stretch/>
        </p:blipFill>
        <p:spPr>
          <a:xfrm>
            <a:off x="735442" y="1625307"/>
            <a:ext cx="5768063" cy="4037644"/>
          </a:xfrm>
          <a:prstGeom prst="rect">
            <a:avLst/>
          </a:prstGeom>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1625307"/>
            <a:ext cx="5101909" cy="978745"/>
          </a:xfrm>
        </p:spPr>
        <p:txBody>
          <a:bodyPr>
            <a:normAutofit fontScale="90000"/>
          </a:bodyPr>
          <a:lstStyle/>
          <a:p>
            <a:r>
              <a:rPr lang="en-US" b="1" dirty="0">
                <a:effectLst>
                  <a:outerShdw blurRad="38100" dist="38100" dir="2700000" algn="tl">
                    <a:srgbClr val="000000">
                      <a:alpha val="43137"/>
                    </a:srgbClr>
                  </a:outerShdw>
                </a:effectLst>
              </a:rPr>
              <a:t> </a:t>
            </a:r>
            <a:br>
              <a:rPr lang="en-US" b="1" dirty="0">
                <a:effectLst>
                  <a:outerShdw blurRad="38100" dist="38100" dir="2700000" algn="tl">
                    <a:srgbClr val="000000">
                      <a:alpha val="43137"/>
                    </a:srgbClr>
                  </a:outerShdw>
                </a:effectLst>
              </a:rPr>
            </a:br>
            <a:r>
              <a:rPr lang="en-US" sz="4900" b="1" dirty="0">
                <a:effectLst>
                  <a:outerShdw blurRad="38100" dist="38100" dir="2700000" algn="tl">
                    <a:srgbClr val="000000">
                      <a:alpha val="43137"/>
                    </a:srgbClr>
                  </a:outerShdw>
                </a:effectLst>
              </a:rPr>
              <a:t>future we see</a:t>
            </a:r>
          </a:p>
        </p:txBody>
      </p:sp>
    </p:spTree>
    <p:extLst>
      <p:ext uri="{BB962C8B-B14F-4D97-AF65-F5344CB8AC3E}">
        <p14:creationId xmlns:p14="http://schemas.microsoft.com/office/powerpoint/2010/main" val="1163765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automaton&#10;&#10;Description automatically generated">
            <a:extLst>
              <a:ext uri="{FF2B5EF4-FFF2-40B4-BE49-F238E27FC236}">
                <a16:creationId xmlns:a16="http://schemas.microsoft.com/office/drawing/2014/main" id="{0ECCBF2F-C9C0-4A40-BC2A-F625F26B5E7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6667" t="5512" r="26152"/>
          <a:stretch/>
        </p:blipFill>
        <p:spPr>
          <a:xfrm>
            <a:off x="3523488" y="10"/>
            <a:ext cx="8668512" cy="6857990"/>
          </a:xfrm>
          <a:prstGeom prst="rect">
            <a:avLst/>
          </a:prstGeom>
        </p:spPr>
      </p:pic>
      <p:sp>
        <p:nvSpPr>
          <p:cNvPr id="84" name="Rectangle 8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371093" y="1161288"/>
            <a:ext cx="5532749" cy="1124712"/>
          </a:xfrm>
        </p:spPr>
        <p:txBody>
          <a:bodyPr vert="horz" lIns="91440" tIns="45720" rIns="91440" bIns="45720" rtlCol="0" anchor="b">
            <a:noAutofit/>
          </a:bodyPr>
          <a:lstStyle/>
          <a:p>
            <a:pPr algn="l">
              <a:lnSpc>
                <a:spcPct val="90000"/>
              </a:lnSpc>
            </a:pPr>
            <a:r>
              <a:rPr lang="en-US" sz="4000" b="1" dirty="0">
                <a:effectLst>
                  <a:outerShdw blurRad="38100" dist="38100" dir="2700000" algn="tl">
                    <a:srgbClr val="000000">
                      <a:alpha val="43137"/>
                    </a:srgbClr>
                  </a:outerShdw>
                </a:effectLst>
              </a:rPr>
              <a:t>Our ultimate goals</a:t>
            </a:r>
          </a:p>
        </p:txBody>
      </p:sp>
      <p:sp>
        <p:nvSpPr>
          <p:cNvPr id="86" name="Rectangle 8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8" name="Rectangle 8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9077706" y="6356350"/>
            <a:ext cx="2743200" cy="365125"/>
          </a:xfrm>
        </p:spPr>
        <p:txBody>
          <a:bodyPr vert="horz" lIns="91440" tIns="45720" rIns="91440" bIns="45720" rtlCol="0" anchor="ctr">
            <a:normAutofit/>
          </a:bodyPr>
          <a:lstStyle/>
          <a:p>
            <a:pPr>
              <a:spcAft>
                <a:spcPts val="600"/>
              </a:spcAft>
              <a:defRPr/>
            </a:pPr>
            <a:fld id="{8C2E478F-E849-4A8C-AF1F-CBCC78A7CBFA}" type="slidenum">
              <a:rPr lang="en-US" smtClean="0">
                <a:solidFill>
                  <a:schemeClr val="bg1"/>
                </a:solidFill>
                <a:latin typeface="Calibri" panose="020F0502020204030204"/>
              </a:rPr>
              <a:pPr>
                <a:spcAft>
                  <a:spcPts val="600"/>
                </a:spcAft>
                <a:defRPr/>
              </a:pPr>
              <a:t>13</a:t>
            </a:fld>
            <a:endParaRPr lang="en-US">
              <a:solidFill>
                <a:schemeClr val="bg1"/>
              </a:solidFill>
              <a:latin typeface="Calibri" panose="020F0502020204030204"/>
            </a:endParaRPr>
          </a:p>
        </p:txBody>
      </p:sp>
      <p:sp>
        <p:nvSpPr>
          <p:cNvPr id="16" name="Text Placeholder 6">
            <a:extLst>
              <a:ext uri="{FF2B5EF4-FFF2-40B4-BE49-F238E27FC236}">
                <a16:creationId xmlns:a16="http://schemas.microsoft.com/office/drawing/2014/main" id="{49664903-E133-4811-9CD1-7EA631246FC7}"/>
              </a:ext>
            </a:extLst>
          </p:cNvPr>
          <p:cNvSpPr txBox="1">
            <a:spLocks/>
          </p:cNvSpPr>
          <p:nvPr/>
        </p:nvSpPr>
        <p:spPr>
          <a:xfrm>
            <a:off x="424815" y="843534"/>
            <a:ext cx="1790919" cy="193470"/>
          </a:xfrm>
          <a:prstGeom prst="rect">
            <a:avLst/>
          </a:prstGeom>
          <a:gradFill flip="none" rotWithShape="1">
            <a:gsLst>
              <a:gs pos="47000">
                <a:srgbClr val="00B0F0"/>
              </a:gs>
              <a:gs pos="0">
                <a:schemeClr val="bg1"/>
              </a:gs>
              <a:gs pos="100000">
                <a:srgbClr val="002060"/>
              </a:gs>
            </a:gsLst>
            <a:lin ang="8100000" scaled="1"/>
            <a:tileRect/>
          </a:gradFill>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p>
        </p:txBody>
      </p:sp>
      <p:sp>
        <p:nvSpPr>
          <p:cNvPr id="11" name="Content Placeholder 4">
            <a:extLst>
              <a:ext uri="{FF2B5EF4-FFF2-40B4-BE49-F238E27FC236}">
                <a16:creationId xmlns:a16="http://schemas.microsoft.com/office/drawing/2014/main" id="{6898B22E-0E9C-41CC-9E94-75A5171287C2}"/>
              </a:ext>
            </a:extLst>
          </p:cNvPr>
          <p:cNvSpPr txBox="1">
            <a:spLocks/>
          </p:cNvSpPr>
          <p:nvPr/>
        </p:nvSpPr>
        <p:spPr>
          <a:xfrm>
            <a:off x="654357" y="2530601"/>
            <a:ext cx="4966219" cy="3862444"/>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endParaRPr lang="en-US" sz="1200" dirty="0"/>
          </a:p>
          <a:p>
            <a:pPr>
              <a:lnSpc>
                <a:spcPct val="90000"/>
              </a:lnSpc>
              <a:buClr>
                <a:srgbClr val="0070C0"/>
              </a:buClr>
              <a:buFont typeface="Wingdings" panose="05000000000000000000" pitchFamily="2" charset="2"/>
              <a:buChar char="§"/>
            </a:pPr>
            <a:r>
              <a:rPr lang="en-US" dirty="0"/>
              <a:t>Live streaming</a:t>
            </a:r>
          </a:p>
          <a:p>
            <a:pPr>
              <a:lnSpc>
                <a:spcPct val="90000"/>
              </a:lnSpc>
              <a:buClr>
                <a:srgbClr val="0070C0"/>
              </a:buClr>
              <a:buFont typeface="Wingdings" panose="05000000000000000000" pitchFamily="2" charset="2"/>
              <a:buChar char="§"/>
            </a:pPr>
            <a:r>
              <a:rPr lang="en-US" dirty="0"/>
              <a:t>Automated and AI powered Chat bot </a:t>
            </a:r>
          </a:p>
          <a:p>
            <a:pPr>
              <a:lnSpc>
                <a:spcPct val="90000"/>
              </a:lnSpc>
              <a:buClr>
                <a:srgbClr val="0070C0"/>
              </a:buClr>
              <a:buFont typeface="Wingdings" panose="05000000000000000000" pitchFamily="2" charset="2"/>
              <a:buChar char="§"/>
            </a:pPr>
            <a:r>
              <a:rPr lang="en-US" dirty="0"/>
              <a:t>Geolocation data sharing</a:t>
            </a:r>
          </a:p>
          <a:p>
            <a:pPr>
              <a:lnSpc>
                <a:spcPct val="90000"/>
              </a:lnSpc>
              <a:buClr>
                <a:srgbClr val="0070C0"/>
              </a:buClr>
              <a:buFont typeface="Wingdings" panose="05000000000000000000" pitchFamily="2" charset="2"/>
              <a:buChar char="§"/>
            </a:pPr>
            <a:r>
              <a:rPr lang="en-US" dirty="0"/>
              <a:t>Full Transparency Analytics of usage </a:t>
            </a:r>
          </a:p>
          <a:p>
            <a:pPr>
              <a:lnSpc>
                <a:spcPct val="90000"/>
              </a:lnSpc>
              <a:buClr>
                <a:srgbClr val="0070C0"/>
              </a:buClr>
              <a:buFont typeface="Wingdings" panose="05000000000000000000" pitchFamily="2" charset="2"/>
              <a:buChar char="§"/>
            </a:pPr>
            <a:r>
              <a:rPr lang="en-US" dirty="0"/>
              <a:t>Unlimited file sharing</a:t>
            </a:r>
          </a:p>
          <a:p>
            <a:pPr>
              <a:lnSpc>
                <a:spcPct val="90000"/>
              </a:lnSpc>
              <a:buClr>
                <a:srgbClr val="0070C0"/>
              </a:buClr>
              <a:buFont typeface="Wingdings" panose="05000000000000000000" pitchFamily="2" charset="2"/>
              <a:buChar char="§"/>
            </a:pPr>
            <a:r>
              <a:rPr lang="en-US" dirty="0"/>
              <a:t>Block spam, message filtering</a:t>
            </a:r>
          </a:p>
          <a:p>
            <a:pPr>
              <a:lnSpc>
                <a:spcPct val="90000"/>
              </a:lnSpc>
              <a:buClr>
                <a:srgbClr val="0070C0"/>
              </a:buClr>
              <a:buFont typeface="Wingdings" panose="05000000000000000000" pitchFamily="2" charset="2"/>
              <a:buChar char="§"/>
            </a:pPr>
            <a:r>
              <a:rPr lang="en-US" dirty="0"/>
              <a:t>Unlimited group member chats</a:t>
            </a:r>
          </a:p>
          <a:p>
            <a:pPr>
              <a:lnSpc>
                <a:spcPct val="90000"/>
              </a:lnSpc>
              <a:buClr>
                <a:srgbClr val="0070C0"/>
              </a:buClr>
              <a:buFont typeface="Wingdings" panose="05000000000000000000" pitchFamily="2" charset="2"/>
              <a:buChar char="§"/>
            </a:pPr>
            <a:r>
              <a:rPr lang="en-US" dirty="0"/>
              <a:t>High quality secured video calls and group calls</a:t>
            </a:r>
          </a:p>
          <a:p>
            <a:pPr>
              <a:lnSpc>
                <a:spcPct val="90000"/>
              </a:lnSpc>
              <a:buClr>
                <a:srgbClr val="0070C0"/>
              </a:buClr>
              <a:buFont typeface="Wingdings" panose="05000000000000000000" pitchFamily="2" charset="2"/>
              <a:buChar char="§"/>
            </a:pPr>
            <a:r>
              <a:rPr lang="en-US" dirty="0"/>
              <a:t>Introducing web application</a:t>
            </a:r>
          </a:p>
          <a:p>
            <a:pPr>
              <a:lnSpc>
                <a:spcPct val="90000"/>
              </a:lnSpc>
              <a:buClr>
                <a:srgbClr val="0070C0"/>
              </a:buClr>
              <a:buFont typeface="Wingdings" panose="05000000000000000000" pitchFamily="2" charset="2"/>
              <a:buChar char="§"/>
            </a:pPr>
            <a:r>
              <a:rPr lang="en-US" dirty="0"/>
              <a:t>Premium features at affordable price.</a:t>
            </a:r>
          </a:p>
        </p:txBody>
      </p:sp>
    </p:spTree>
    <p:extLst>
      <p:ext uri="{BB962C8B-B14F-4D97-AF65-F5344CB8AC3E}">
        <p14:creationId xmlns:p14="http://schemas.microsoft.com/office/powerpoint/2010/main" val="3294730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p:txBody>
          <a:bodyPr/>
          <a:lstStyle/>
          <a:p>
            <a:fld id="{8C2E478F-E849-4A8C-AF1F-CBCC78A7CBFA}" type="slidenum">
              <a:rPr lang="en-US" smtClean="0"/>
              <a:t>14</a:t>
            </a:fld>
            <a:endParaRPr lang="en-US" dirty="0"/>
          </a:p>
        </p:txBody>
      </p:sp>
      <p:sp>
        <p:nvSpPr>
          <p:cNvPr id="14" name="Text Placeholder 6">
            <a:extLst>
              <a:ext uri="{FF2B5EF4-FFF2-40B4-BE49-F238E27FC236}">
                <a16:creationId xmlns:a16="http://schemas.microsoft.com/office/drawing/2014/main" id="{6CE8838F-729A-468C-9FF6-B4AD755DBB6A}"/>
              </a:ext>
            </a:extLst>
          </p:cNvPr>
          <p:cNvSpPr txBox="1">
            <a:spLocks/>
          </p:cNvSpPr>
          <p:nvPr/>
        </p:nvSpPr>
        <p:spPr>
          <a:xfrm>
            <a:off x="7493000" y="6265103"/>
            <a:ext cx="3326961" cy="596900"/>
          </a:xfrm>
          <a:prstGeom prst="rect">
            <a:avLst/>
          </a:prstGeom>
          <a:solidFill>
            <a:schemeClr val="bg1"/>
          </a:solidFill>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p>
        </p:txBody>
      </p:sp>
      <p:sp>
        <p:nvSpPr>
          <p:cNvPr id="25" name="Content Placeholder 12">
            <a:extLst>
              <a:ext uri="{FF2B5EF4-FFF2-40B4-BE49-F238E27FC236}">
                <a16:creationId xmlns:a16="http://schemas.microsoft.com/office/drawing/2014/main" id="{88552EB4-C2A9-40B1-9DFD-D1296D369E13}"/>
              </a:ext>
            </a:extLst>
          </p:cNvPr>
          <p:cNvSpPr txBox="1">
            <a:spLocks/>
          </p:cNvSpPr>
          <p:nvPr/>
        </p:nvSpPr>
        <p:spPr>
          <a:xfrm>
            <a:off x="7165303" y="1351722"/>
            <a:ext cx="4446104" cy="4975259"/>
          </a:xfrm>
          <a:prstGeom prst="rect">
            <a:avLst/>
          </a:prstGeom>
        </p:spPr>
        <p:txBody>
          <a:bodyPr vert="horz" lIns="0" tIns="45720" rIns="0" bIns="45720" rtlCol="0">
            <a:normAutofit fontScale="85000" lnSpcReduction="10000"/>
          </a:bodyPr>
          <a:lstStyle>
            <a:lvl1pPr marL="2286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en-US" sz="2800" b="1" spc="300" dirty="0"/>
              <a:t>Team leader </a:t>
            </a:r>
          </a:p>
          <a:p>
            <a:pPr marL="0" indent="0">
              <a:lnSpc>
                <a:spcPct val="200000"/>
              </a:lnSpc>
              <a:buFont typeface="Arial" panose="020B0604020202020204" pitchFamily="34" charset="0"/>
              <a:buNone/>
            </a:pPr>
            <a:r>
              <a:rPr lang="en-US" sz="2000" spc="300" dirty="0"/>
              <a:t>Rohan K. Herath</a:t>
            </a:r>
          </a:p>
          <a:p>
            <a:pPr marL="0" indent="0">
              <a:lnSpc>
                <a:spcPct val="200000"/>
              </a:lnSpc>
              <a:buFont typeface="Arial" panose="020B0604020202020204" pitchFamily="34" charset="0"/>
              <a:buNone/>
            </a:pPr>
            <a:r>
              <a:rPr lang="en-US" sz="3000" b="1" spc="300" dirty="0"/>
              <a:t>Team members</a:t>
            </a:r>
          </a:p>
          <a:p>
            <a:pPr marL="0" indent="0">
              <a:lnSpc>
                <a:spcPct val="200000"/>
              </a:lnSpc>
              <a:buFont typeface="Arial" panose="020B0604020202020204" pitchFamily="34" charset="0"/>
              <a:buNone/>
            </a:pPr>
            <a:r>
              <a:rPr lang="en-US" sz="2000" spc="300" dirty="0"/>
              <a:t>Chathiru D. Liyanage</a:t>
            </a:r>
          </a:p>
          <a:p>
            <a:pPr marL="0" indent="0">
              <a:lnSpc>
                <a:spcPct val="200000"/>
              </a:lnSpc>
              <a:buFont typeface="Arial" panose="020B0604020202020204" pitchFamily="34" charset="0"/>
              <a:buNone/>
            </a:pPr>
            <a:r>
              <a:rPr lang="en-US" sz="2000" spc="300" dirty="0"/>
              <a:t>Ravindi Kumarasinghe</a:t>
            </a:r>
          </a:p>
          <a:p>
            <a:pPr marL="0" indent="0">
              <a:lnSpc>
                <a:spcPct val="200000"/>
              </a:lnSpc>
              <a:buNone/>
            </a:pPr>
            <a:r>
              <a:rPr lang="en-US" sz="2000" spc="300" dirty="0"/>
              <a:t>Prabhashi D. Hettiarachchi</a:t>
            </a:r>
            <a:endParaRPr lang="en-US" sz="2000" dirty="0"/>
          </a:p>
          <a:p>
            <a:pPr marL="0" indent="0">
              <a:lnSpc>
                <a:spcPct val="200000"/>
              </a:lnSpc>
              <a:buNone/>
            </a:pPr>
            <a:r>
              <a:rPr lang="en-US" sz="2000" spc="300" dirty="0"/>
              <a:t>Iresha D. Gallage</a:t>
            </a:r>
          </a:p>
          <a:p>
            <a:pPr marL="0" indent="0">
              <a:lnSpc>
                <a:spcPct val="200000"/>
              </a:lnSpc>
              <a:buNone/>
            </a:pPr>
            <a:r>
              <a:rPr lang="en-US" sz="2000" spc="300" dirty="0"/>
              <a:t>Pavani Manthila</a:t>
            </a:r>
          </a:p>
          <a:p>
            <a:pPr marL="0" indent="0">
              <a:lnSpc>
                <a:spcPct val="100000"/>
              </a:lnSpc>
              <a:buFont typeface="Arial" panose="020B0604020202020204" pitchFamily="34" charset="0"/>
              <a:buNone/>
            </a:pPr>
            <a:endParaRPr lang="en-US" sz="1500" u="sng" dirty="0">
              <a:solidFill>
                <a:schemeClr val="accent5">
                  <a:lumMod val="50000"/>
                  <a:lumOff val="50000"/>
                </a:schemeClr>
              </a:solidFill>
            </a:endParaRPr>
          </a:p>
        </p:txBody>
      </p:sp>
      <p:sp>
        <p:nvSpPr>
          <p:cNvPr id="27" name="Text Placeholder 6">
            <a:extLst>
              <a:ext uri="{FF2B5EF4-FFF2-40B4-BE49-F238E27FC236}">
                <a16:creationId xmlns:a16="http://schemas.microsoft.com/office/drawing/2014/main" id="{721AEC51-8249-4D1A-949E-C96DE07FB42E}"/>
              </a:ext>
            </a:extLst>
          </p:cNvPr>
          <p:cNvSpPr txBox="1">
            <a:spLocks/>
          </p:cNvSpPr>
          <p:nvPr/>
        </p:nvSpPr>
        <p:spPr>
          <a:xfrm>
            <a:off x="928293" y="1351722"/>
            <a:ext cx="3810000" cy="601833"/>
          </a:xfrm>
          <a:prstGeom prst="rect">
            <a:avLst/>
          </a:prstGeom>
          <a:gradFill flip="none" rotWithShape="1">
            <a:gsLst>
              <a:gs pos="47000">
                <a:srgbClr val="00B0F0"/>
              </a:gs>
              <a:gs pos="0">
                <a:schemeClr val="bg1"/>
              </a:gs>
              <a:gs pos="100000">
                <a:srgbClr val="002060"/>
              </a:gs>
            </a:gsLst>
            <a:lin ang="8100000" scaled="1"/>
            <a:tileRect/>
          </a:gradFill>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spc="300" dirty="0">
                <a:solidFill>
                  <a:schemeClr val="bg1"/>
                </a:solidFill>
              </a:rPr>
              <a:t>     MEET THE TEAM</a:t>
            </a:r>
          </a:p>
          <a:p>
            <a:pPr marL="0" indent="0">
              <a:buNone/>
            </a:pPr>
            <a:endParaRPr lang="en-US" sz="2400" b="1" dirty="0"/>
          </a:p>
        </p:txBody>
      </p:sp>
      <p:sp>
        <p:nvSpPr>
          <p:cNvPr id="69" name="Content Placeholder 12">
            <a:extLst>
              <a:ext uri="{FF2B5EF4-FFF2-40B4-BE49-F238E27FC236}">
                <a16:creationId xmlns:a16="http://schemas.microsoft.com/office/drawing/2014/main" id="{E93F5AC6-6712-4258-AA4B-8E0C229B7B22}"/>
              </a:ext>
            </a:extLst>
          </p:cNvPr>
          <p:cNvSpPr txBox="1">
            <a:spLocks/>
          </p:cNvSpPr>
          <p:nvPr/>
        </p:nvSpPr>
        <p:spPr>
          <a:xfrm>
            <a:off x="6559826" y="1038021"/>
            <a:ext cx="5657059" cy="5147637"/>
          </a:xfrm>
          <a:prstGeom prst="rect">
            <a:avLst/>
          </a:prstGeom>
        </p:spPr>
        <p:txBody>
          <a:bodyPr vert="horz" lIns="0" tIns="45720" rIns="0" bIns="45720" rtlCol="0">
            <a:normAutofit/>
          </a:bodyPr>
          <a:lstStyle>
            <a:lvl1pPr marL="2286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sz="1500" u="sng" dirty="0">
              <a:solidFill>
                <a:schemeClr val="accent5">
                  <a:lumMod val="50000"/>
                  <a:lumOff val="50000"/>
                </a:schemeClr>
              </a:solidFill>
            </a:endParaRPr>
          </a:p>
        </p:txBody>
      </p:sp>
      <p:pic>
        <p:nvPicPr>
          <p:cNvPr id="75" name="Picture 74" descr="Graphical user interface&#10;&#10;Description automatically generated">
            <a:extLst>
              <a:ext uri="{FF2B5EF4-FFF2-40B4-BE49-F238E27FC236}">
                <a16:creationId xmlns:a16="http://schemas.microsoft.com/office/drawing/2014/main" id="{B22BA78E-A161-4A8E-87FE-A7A9F96DF1E9}"/>
              </a:ext>
            </a:extLst>
          </p:cNvPr>
          <p:cNvPicPr>
            <a:picLocks noChangeAspect="1"/>
          </p:cNvPicPr>
          <p:nvPr/>
        </p:nvPicPr>
        <p:blipFill>
          <a:blip r:embed="rId3"/>
          <a:stretch>
            <a:fillRect/>
          </a:stretch>
        </p:blipFill>
        <p:spPr>
          <a:xfrm>
            <a:off x="912094" y="2932044"/>
            <a:ext cx="4703779" cy="2935494"/>
          </a:xfrm>
          <a:prstGeom prst="rect">
            <a:avLst/>
          </a:prstGeom>
        </p:spPr>
      </p:pic>
    </p:spTree>
    <p:extLst>
      <p:ext uri="{BB962C8B-B14F-4D97-AF65-F5344CB8AC3E}">
        <p14:creationId xmlns:p14="http://schemas.microsoft.com/office/powerpoint/2010/main" val="2720361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THANK YOU</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gradFill flip="none" rotWithShape="1">
            <a:gsLst>
              <a:gs pos="84000">
                <a:srgbClr val="002060"/>
              </a:gs>
              <a:gs pos="0">
                <a:schemeClr val="tx1"/>
              </a:gs>
              <a:gs pos="24000">
                <a:srgbClr val="00B0F0"/>
              </a:gs>
            </a:gsLst>
            <a:lin ang="8100000" scaled="1"/>
            <a:tileRect/>
          </a:gradFill>
        </p:spPr>
        <p:txBody>
          <a:bodyPr/>
          <a:lstStyle/>
          <a:p>
            <a:r>
              <a:rPr lang="en-US" dirty="0"/>
              <a:t>LET THE CODE CHANGE YOU</a:t>
            </a:r>
          </a:p>
        </p:txBody>
      </p:sp>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a:xfrm>
            <a:off x="588194" y="3903126"/>
            <a:ext cx="3064668" cy="1100674"/>
          </a:xfrm>
        </p:spPr>
        <p:txBody>
          <a:bodyPr/>
          <a:lstStyle/>
          <a:p>
            <a:pPr>
              <a:lnSpc>
                <a:spcPct val="100000"/>
              </a:lnSpc>
            </a:pPr>
            <a:r>
              <a:rPr lang="en-US" dirty="0"/>
              <a:t>TEAM LEADER</a:t>
            </a:r>
          </a:p>
          <a:p>
            <a:pPr>
              <a:lnSpc>
                <a:spcPct val="100000"/>
              </a:lnSpc>
            </a:pPr>
            <a:r>
              <a:rPr lang="en-US" dirty="0"/>
              <a:t>H.M.R.K. HERATH</a:t>
            </a:r>
          </a:p>
        </p:txBody>
      </p:sp>
      <p:sp>
        <p:nvSpPr>
          <p:cNvPr id="9" name="Text Placeholder 8">
            <a:extLst>
              <a:ext uri="{FF2B5EF4-FFF2-40B4-BE49-F238E27FC236}">
                <a16:creationId xmlns:a16="http://schemas.microsoft.com/office/drawing/2014/main" id="{9E2524A0-105C-4170-BB48-CD0756FB3DFE}"/>
              </a:ext>
            </a:extLst>
          </p:cNvPr>
          <p:cNvSpPr>
            <a:spLocks noGrp="1"/>
          </p:cNvSpPr>
          <p:nvPr>
            <p:ph type="body" sz="quarter" idx="17"/>
          </p:nvPr>
        </p:nvSpPr>
        <p:spPr/>
        <p:txBody>
          <a:bodyPr/>
          <a:lstStyle/>
          <a:p>
            <a:r>
              <a:rPr lang="en-US" dirty="0"/>
              <a:t>+94 777 65 61 77</a:t>
            </a:r>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a:xfrm>
            <a:off x="8026213" y="3903126"/>
            <a:ext cx="3767906" cy="518795"/>
          </a:xfrm>
        </p:spPr>
        <p:txBody>
          <a:bodyPr>
            <a:normAutofit fontScale="92500"/>
          </a:bodyPr>
          <a:lstStyle/>
          <a:p>
            <a:r>
              <a:rPr lang="en-US" dirty="0"/>
              <a:t>hmrohankumara@gmail.com</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pic>
        <p:nvPicPr>
          <p:cNvPr id="12" name="Online Image Placeholder 11" descr="Smart Phone">
            <a:extLst>
              <a:ext uri="{FF2B5EF4-FFF2-40B4-BE49-F238E27FC236}">
                <a16:creationId xmlns:a16="http://schemas.microsoft.com/office/drawing/2014/main" id="{4E709B75-16EA-4581-AED9-567DEF45A6B2}"/>
              </a:ext>
            </a:extLst>
          </p:cNvPr>
          <p:cNvPicPr>
            <a:picLocks noGrp="1" noChangeAspect="1"/>
          </p:cNvPicPr>
          <p:nvPr>
            <p:ph type="clipArt" sz="quarter" idx="20"/>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30875" y="3099594"/>
            <a:ext cx="730250" cy="730250"/>
          </a:xfrm>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p:pic>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Agenda</a:t>
            </a:r>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p:txBody>
          <a:bodyPr/>
          <a:lstStyle/>
          <a:p>
            <a:r>
              <a:rPr lang="en-US" dirty="0"/>
              <a:t>INTRODUCTION</a:t>
            </a:r>
          </a:p>
          <a:p>
            <a:r>
              <a:rPr lang="en-US" dirty="0"/>
              <a:t>PROCESS</a:t>
            </a:r>
          </a:p>
          <a:p>
            <a:r>
              <a:rPr lang="en-US" dirty="0"/>
              <a:t>ACHEIMENTS </a:t>
            </a:r>
          </a:p>
          <a:p>
            <a:r>
              <a:rPr lang="en-US" dirty="0"/>
              <a:t>TEAM</a:t>
            </a:r>
          </a:p>
          <a:p>
            <a:r>
              <a:rPr lang="en-US" dirty="0"/>
              <a:t>WHAT’S NEXT</a:t>
            </a:r>
          </a:p>
          <a:p>
            <a:r>
              <a:rPr lang="en-US" dirty="0"/>
              <a:t>CLOSING</a:t>
            </a:r>
          </a:p>
          <a:p>
            <a:endParaRPr lang="en-US" dirty="0"/>
          </a:p>
        </p:txBody>
      </p:sp>
      <p:sp>
        <p:nvSpPr>
          <p:cNvPr id="11" name="Text Placeholder 6">
            <a:extLst>
              <a:ext uri="{FF2B5EF4-FFF2-40B4-BE49-F238E27FC236}">
                <a16:creationId xmlns:a16="http://schemas.microsoft.com/office/drawing/2014/main" id="{9F62A3EC-DA7E-404E-931F-C9AF00E5F561}"/>
              </a:ext>
            </a:extLst>
          </p:cNvPr>
          <p:cNvSpPr txBox="1">
            <a:spLocks/>
          </p:cNvSpPr>
          <p:nvPr/>
        </p:nvSpPr>
        <p:spPr>
          <a:xfrm>
            <a:off x="7068819" y="6261101"/>
            <a:ext cx="3027680" cy="596900"/>
          </a:xfrm>
          <a:prstGeom prst="rect">
            <a:avLst/>
          </a:prstGeom>
          <a:gradFill flip="none" rotWithShape="1">
            <a:gsLst>
              <a:gs pos="47000">
                <a:srgbClr val="00B0F0"/>
              </a:gs>
              <a:gs pos="0">
                <a:schemeClr val="bg1"/>
              </a:gs>
              <a:gs pos="100000">
                <a:srgbClr val="002060"/>
              </a:gs>
            </a:gsLst>
            <a:lin ang="8100000" scaled="1"/>
            <a:tileRect/>
          </a:gradFill>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p>
        </p:txBody>
      </p:sp>
      <p:pic>
        <p:nvPicPr>
          <p:cNvPr id="2050" name="Picture 2" descr="Schedule concept illustration Free Vector">
            <a:extLst>
              <a:ext uri="{FF2B5EF4-FFF2-40B4-BE49-F238E27FC236}">
                <a16:creationId xmlns:a16="http://schemas.microsoft.com/office/drawing/2014/main" id="{1E7EF865-7E45-4278-92AC-599E94B9F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132" y="1762962"/>
            <a:ext cx="4114801"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98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380513"/>
            <a:ext cx="4646246" cy="4298583"/>
          </a:xfrm>
        </p:spPr>
        <p:txBody>
          <a:bodyPr>
            <a:normAutofit/>
          </a:bodyPr>
          <a:lstStyle/>
          <a:p>
            <a:pPr marL="0" indent="0">
              <a:buNone/>
            </a:pPr>
            <a:r>
              <a:rPr lang="en-US" b="1" dirty="0"/>
              <a:t>Does your chat application really protect your data?</a:t>
            </a:r>
          </a:p>
          <a:p>
            <a:pPr marL="0" indent="0">
              <a:buNone/>
            </a:pPr>
            <a:r>
              <a:rPr lang="en-US" dirty="0"/>
              <a:t>Feeling of insecurity becomes the major issue in todays’ communication. Even the most famous applications fail their target to provide a secured connection between the  users. Not that they are unable to provide so, but they trade user details with other companies. POSTMEN is a best way to secure your personality.</a:t>
            </a:r>
          </a:p>
          <a:p>
            <a:pPr marL="0" indent="0">
              <a:buNone/>
            </a:pPr>
            <a:endParaRPr lang="en-US" b="1" dirty="0"/>
          </a:p>
          <a:p>
            <a:pPr marL="0" indent="0">
              <a:buNone/>
            </a:pPr>
            <a:r>
              <a:rPr lang="en-US" b="1" dirty="0"/>
              <a:t>DATA IS THE MOST POWERFUL WEAPON FOR TODAY</a:t>
            </a:r>
            <a:r>
              <a:rPr lang="en-US" dirty="0"/>
              <a:t> </a:t>
            </a:r>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INTRODUCTION</a:t>
            </a:r>
          </a:p>
        </p:txBody>
      </p:sp>
      <p:sp>
        <p:nvSpPr>
          <p:cNvPr id="7" name="Text Placeholder 6">
            <a:extLst>
              <a:ext uri="{FF2B5EF4-FFF2-40B4-BE49-F238E27FC236}">
                <a16:creationId xmlns:a16="http://schemas.microsoft.com/office/drawing/2014/main" id="{59EA8111-2680-49F1-A7C1-2CF77C9D76D3}"/>
              </a:ext>
            </a:extLst>
          </p:cNvPr>
          <p:cNvSpPr txBox="1">
            <a:spLocks/>
          </p:cNvSpPr>
          <p:nvPr/>
        </p:nvSpPr>
        <p:spPr>
          <a:xfrm>
            <a:off x="6095998" y="1496275"/>
            <a:ext cx="3853072" cy="457645"/>
          </a:xfrm>
          <a:prstGeom prst="rect">
            <a:avLst/>
          </a:prstGeom>
          <a:gradFill flip="none" rotWithShape="1">
            <a:gsLst>
              <a:gs pos="0">
                <a:schemeClr val="bg1"/>
              </a:gs>
              <a:gs pos="42000">
                <a:srgbClr val="00B0F0"/>
              </a:gs>
              <a:gs pos="100000">
                <a:srgbClr val="002060"/>
              </a:gs>
            </a:gsLst>
            <a:lin ang="8100000" scaled="1"/>
            <a:tileRect/>
          </a:gradFill>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     </a:t>
            </a:r>
            <a:r>
              <a:rPr lang="en-US" sz="1400" spc="300" dirty="0">
                <a:solidFill>
                  <a:schemeClr val="bg1"/>
                </a:solidFill>
              </a:rPr>
              <a:t>STORY BEHIND THE POSTMEN</a:t>
            </a:r>
          </a:p>
        </p:txBody>
      </p:sp>
      <p:pic>
        <p:nvPicPr>
          <p:cNvPr id="15" name="Picture 2" descr="Texting the Ride Away – A Photo By Me">
            <a:extLst>
              <a:ext uri="{FF2B5EF4-FFF2-40B4-BE49-F238E27FC236}">
                <a16:creationId xmlns:a16="http://schemas.microsoft.com/office/drawing/2014/main" id="{8B976315-F8CB-4FEB-92D5-5D5DCAEFD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3443"/>
            <a:ext cx="54165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5998" y="2332495"/>
            <a:ext cx="5453269" cy="4298583"/>
          </a:xfrm>
        </p:spPr>
        <p:txBody>
          <a:bodyPr>
            <a:normAutofit lnSpcReduction="10000"/>
          </a:bodyPr>
          <a:lstStyle/>
          <a:p>
            <a:pPr marL="0" indent="0">
              <a:buNone/>
            </a:pPr>
            <a:r>
              <a:rPr lang="en-US" b="1" dirty="0"/>
              <a:t>Does your chat application worth to control your business connections?</a:t>
            </a:r>
          </a:p>
          <a:p>
            <a:pPr marL="0" indent="0">
              <a:buNone/>
            </a:pPr>
            <a:r>
              <a:rPr lang="en-US" dirty="0"/>
              <a:t>You can be developer, or a manager to some department, or even an entrepreneur who owns a company which needs business connections in a more secured and a standard way. All the social media we experience now are not suitable platforms to have such valuable business connections. Even at the busiest moments POSTMEN will be your reliable partner which connects you to your solutions that spread all over the world in seconds.   </a:t>
            </a:r>
          </a:p>
          <a:p>
            <a:pPr marL="0" indent="0">
              <a:buNone/>
            </a:pPr>
            <a:r>
              <a:rPr lang="en-US" b="1" dirty="0"/>
              <a:t>DATA IS THE MOST POWERFUL WEAPON FOR TODAY</a:t>
            </a:r>
            <a:r>
              <a:rPr lang="en-US" dirty="0"/>
              <a:t> </a:t>
            </a:r>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INTRODUCTION</a:t>
            </a:r>
          </a:p>
        </p:txBody>
      </p:sp>
      <p:sp>
        <p:nvSpPr>
          <p:cNvPr id="7" name="Text Placeholder 6">
            <a:extLst>
              <a:ext uri="{FF2B5EF4-FFF2-40B4-BE49-F238E27FC236}">
                <a16:creationId xmlns:a16="http://schemas.microsoft.com/office/drawing/2014/main" id="{59EA8111-2680-49F1-A7C1-2CF77C9D76D3}"/>
              </a:ext>
            </a:extLst>
          </p:cNvPr>
          <p:cNvSpPr txBox="1">
            <a:spLocks/>
          </p:cNvSpPr>
          <p:nvPr/>
        </p:nvSpPr>
        <p:spPr>
          <a:xfrm>
            <a:off x="6095998" y="1496275"/>
            <a:ext cx="3853072" cy="457645"/>
          </a:xfrm>
          <a:prstGeom prst="rect">
            <a:avLst/>
          </a:prstGeom>
          <a:gradFill flip="none" rotWithShape="1">
            <a:gsLst>
              <a:gs pos="0">
                <a:schemeClr val="bg1"/>
              </a:gs>
              <a:gs pos="42000">
                <a:srgbClr val="00B0F0"/>
              </a:gs>
              <a:gs pos="100000">
                <a:srgbClr val="002060"/>
              </a:gs>
            </a:gsLst>
            <a:lin ang="8100000" scaled="1"/>
            <a:tileRect/>
          </a:gradFill>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     </a:t>
            </a:r>
            <a:r>
              <a:rPr lang="en-US" sz="1400" spc="300" dirty="0">
                <a:solidFill>
                  <a:schemeClr val="bg1"/>
                </a:solidFill>
              </a:rPr>
              <a:t>STORY BEHIND THE POSTMEN</a:t>
            </a:r>
          </a:p>
        </p:txBody>
      </p:sp>
      <p:pic>
        <p:nvPicPr>
          <p:cNvPr id="1026" name="Picture 2" descr="4 Success Mobile Strategies for Business - Check it out!">
            <a:extLst>
              <a:ext uri="{FF2B5EF4-FFF2-40B4-BE49-F238E27FC236}">
                <a16:creationId xmlns:a16="http://schemas.microsoft.com/office/drawing/2014/main" id="{A7D763AC-46A7-4535-AC9A-4E2C4BB34BB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5603"/>
          <a:stretch/>
        </p:blipFill>
        <p:spPr bwMode="auto">
          <a:xfrm>
            <a:off x="0" y="0"/>
            <a:ext cx="5562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127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5998" y="2352282"/>
            <a:ext cx="4646246" cy="4298583"/>
          </a:xfrm>
        </p:spPr>
        <p:txBody>
          <a:bodyPr>
            <a:normAutofit fontScale="92500"/>
          </a:bodyPr>
          <a:lstStyle/>
          <a:p>
            <a:pPr marL="0" indent="0">
              <a:buNone/>
            </a:pPr>
            <a:r>
              <a:rPr lang="en-US" b="1" dirty="0"/>
              <a:t>Does your chat application make you feel more closer to ones you love?</a:t>
            </a:r>
          </a:p>
          <a:p>
            <a:pPr marL="0" indent="0">
              <a:buNone/>
            </a:pPr>
            <a:r>
              <a:rPr lang="en-US" dirty="0"/>
              <a:t>Rainy days makes us feel distressful because of poor signal issues makes the communication with distance ones more annoying. Even though people could chat with some one, the application which could bear any signal strength is not very interesting. No one would like to use chat apps with basic features nowadays. POSTMEN will bring you the experience of future today. </a:t>
            </a:r>
          </a:p>
          <a:p>
            <a:pPr marL="0" indent="0" algn="ctr">
              <a:buNone/>
            </a:pPr>
            <a:r>
              <a:rPr lang="en-US" b="1" dirty="0"/>
              <a:t>FEATURED APPLICATION WITH HIGH PERFORMANCE </a:t>
            </a:r>
          </a:p>
          <a:p>
            <a:pPr marL="0" indent="0" algn="ctr">
              <a:buNone/>
            </a:pPr>
            <a:r>
              <a:rPr lang="en-US" b="1" dirty="0"/>
              <a:t>IS THE WINNER</a:t>
            </a:r>
            <a:endParaRPr lang="en-US" dirty="0"/>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INTRODUCTION</a:t>
            </a:r>
          </a:p>
        </p:txBody>
      </p:sp>
      <p:sp>
        <p:nvSpPr>
          <p:cNvPr id="7" name="Text Placeholder 6">
            <a:extLst>
              <a:ext uri="{FF2B5EF4-FFF2-40B4-BE49-F238E27FC236}">
                <a16:creationId xmlns:a16="http://schemas.microsoft.com/office/drawing/2014/main" id="{59EA8111-2680-49F1-A7C1-2CF77C9D76D3}"/>
              </a:ext>
            </a:extLst>
          </p:cNvPr>
          <p:cNvSpPr txBox="1">
            <a:spLocks/>
          </p:cNvSpPr>
          <p:nvPr/>
        </p:nvSpPr>
        <p:spPr>
          <a:xfrm>
            <a:off x="6095998" y="1496275"/>
            <a:ext cx="3853072" cy="457645"/>
          </a:xfrm>
          <a:prstGeom prst="rect">
            <a:avLst/>
          </a:prstGeom>
          <a:gradFill flip="none" rotWithShape="1">
            <a:gsLst>
              <a:gs pos="0">
                <a:schemeClr val="bg1"/>
              </a:gs>
              <a:gs pos="42000">
                <a:srgbClr val="00B0F0"/>
              </a:gs>
              <a:gs pos="100000">
                <a:srgbClr val="002060"/>
              </a:gs>
            </a:gsLst>
            <a:lin ang="8100000" scaled="1"/>
            <a:tileRect/>
          </a:gradFill>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     </a:t>
            </a:r>
            <a:r>
              <a:rPr lang="en-US" sz="1400" spc="300" dirty="0">
                <a:solidFill>
                  <a:schemeClr val="bg1"/>
                </a:solidFill>
              </a:rPr>
              <a:t>STORY BEHIND THE POSTMEN</a:t>
            </a:r>
          </a:p>
        </p:txBody>
      </p:sp>
      <p:pic>
        <p:nvPicPr>
          <p:cNvPr id="10" name="Picture 6" descr="addict, addiction, black and white, bw, casual, cellphone, chat, chatting, communication, community, connecting, connection, data, device, digital, electronic, friends, gadget, global, grayscale, information, innovation, internet, man, media, message, messaging, mobile, network, networking, on social, online, phone, sharing, smartphone, social, technology, telephone, texting, together, togetherness, typing, using, wireless, woman, photograph, standing, snapshot, monochrome, photography, footwear, waist, gentleman, vintage clothing, monochrome photography, style, uniform, shoe">
            <a:extLst>
              <a:ext uri="{FF2B5EF4-FFF2-40B4-BE49-F238E27FC236}">
                <a16:creationId xmlns:a16="http://schemas.microsoft.com/office/drawing/2014/main" id="{ECB94138-E2B9-4198-A295-DA44F4787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572"/>
            <a:ext cx="580445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10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1602245"/>
            <a:ext cx="5882158" cy="852536"/>
          </a:xfrm>
        </p:spPr>
        <p:txBody>
          <a:bodyPr vert="horz" lIns="91440" tIns="45720" rIns="91440" bIns="45720" rtlCol="0" anchor="b">
            <a:noAutofit/>
          </a:bodyPr>
          <a:lstStyle/>
          <a:p>
            <a:pPr>
              <a:lnSpc>
                <a:spcPct val="90000"/>
              </a:lnSpc>
            </a:pPr>
            <a:r>
              <a:rPr lang="en-US" sz="4400" b="1" dirty="0">
                <a:effectLst>
                  <a:outerShdw blurRad="38100" dist="38100" dir="2700000" algn="tl">
                    <a:srgbClr val="000000">
                      <a:alpha val="43137"/>
                    </a:srgbClr>
                  </a:outerShdw>
                </a:effectLst>
              </a:rPr>
              <a:t>How postmen born </a:t>
            </a:r>
          </a:p>
        </p:txBody>
      </p:sp>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894020" y="2702775"/>
            <a:ext cx="2926080" cy="388295"/>
          </a:xfrm>
          <a:gradFill flip="none" rotWithShape="1">
            <a:gsLst>
              <a:gs pos="77000">
                <a:schemeClr val="accent5"/>
              </a:gs>
              <a:gs pos="0">
                <a:schemeClr val="bg1"/>
              </a:gs>
              <a:gs pos="40000">
                <a:srgbClr val="00B0F0"/>
              </a:gs>
            </a:gsLst>
            <a:lin ang="8100000" scaled="1"/>
            <a:tileRect/>
          </a:gradFill>
        </p:spPr>
        <p:txBody>
          <a:bodyPr vert="horz" lIns="91440" tIns="45720" rIns="91440" bIns="45720" rtlCol="0">
            <a:normAutofit/>
          </a:bodyPr>
          <a:lstStyle/>
          <a:p>
            <a:pPr algn="l">
              <a:lnSpc>
                <a:spcPct val="90000"/>
              </a:lnSpc>
            </a:pPr>
            <a:r>
              <a:rPr lang="en-US" sz="2000"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a:xfrm>
            <a:off x="10910664" y="6325986"/>
            <a:ext cx="914400" cy="320040"/>
          </a:xfrm>
        </p:spPr>
        <p:txBody>
          <a:bodyPr vert="horz" lIns="91440" tIns="45720" rIns="91440" bIns="45720" rtlCol="0" anchor="ctr">
            <a:normAutofit/>
          </a:bodyPr>
          <a:lstStyle/>
          <a:p>
            <a:pPr>
              <a:spcAft>
                <a:spcPts val="600"/>
              </a:spcAft>
              <a:defRPr/>
            </a:pPr>
            <a:fld id="{8C2E478F-E849-4A8C-AF1F-CBCC78A7CBFA}" type="slidenum">
              <a:rPr lang="en-US" smtClean="0">
                <a:solidFill>
                  <a:schemeClr val="tx1">
                    <a:lumMod val="50000"/>
                    <a:lumOff val="50000"/>
                  </a:schemeClr>
                </a:solidFill>
                <a:latin typeface="Calibri" panose="020F0502020204030204"/>
              </a:rPr>
              <a:pPr>
                <a:spcAft>
                  <a:spcPts val="600"/>
                </a:spcAft>
                <a:defRPr/>
              </a:pPr>
              <a:t>6</a:t>
            </a:fld>
            <a:endParaRPr lang="en-US" dirty="0">
              <a:solidFill>
                <a:schemeClr val="tx1">
                  <a:lumMod val="50000"/>
                  <a:lumOff val="50000"/>
                </a:schemeClr>
              </a:solidFill>
              <a:latin typeface="Calibri" panose="020F0502020204030204"/>
            </a:endParaRPr>
          </a:p>
        </p:txBody>
      </p:sp>
      <p:pic>
        <p:nvPicPr>
          <p:cNvPr id="11" name="Picture 10" descr="Graphical user interface&#10;&#10;Description automatically generated">
            <a:extLst>
              <a:ext uri="{FF2B5EF4-FFF2-40B4-BE49-F238E27FC236}">
                <a16:creationId xmlns:a16="http://schemas.microsoft.com/office/drawing/2014/main" id="{4D11FDEB-B5EA-4097-9CEC-B3B809D71B6D}"/>
              </a:ext>
            </a:extLst>
          </p:cNvPr>
          <p:cNvPicPr>
            <a:picLocks noChangeAspect="1"/>
          </p:cNvPicPr>
          <p:nvPr/>
        </p:nvPicPr>
        <p:blipFill>
          <a:blip r:embed="rId2"/>
          <a:stretch>
            <a:fillRect/>
          </a:stretch>
        </p:blipFill>
        <p:spPr>
          <a:xfrm>
            <a:off x="616226" y="2454781"/>
            <a:ext cx="5563146" cy="3471800"/>
          </a:xfrm>
          <a:prstGeom prst="rect">
            <a:avLst/>
          </a:prstGeom>
        </p:spPr>
      </p:pic>
    </p:spTree>
    <p:extLst>
      <p:ext uri="{BB962C8B-B14F-4D97-AF65-F5344CB8AC3E}">
        <p14:creationId xmlns:p14="http://schemas.microsoft.com/office/powerpoint/2010/main" val="2944765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6095999" y="1418597"/>
            <a:ext cx="5669280" cy="4807358"/>
          </a:xfrm>
        </p:spPr>
        <p:txBody>
          <a:bodyPr>
            <a:normAutofit lnSpcReduction="10000"/>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CHAT APPLICATION</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cs typeface="Biome Light" panose="020B0303030204020804" pitchFamily="34" charset="0"/>
              </a:rPr>
              <a:t>With maximum security and advanced features suitable for your business</a:t>
            </a: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2000" spc="300" dirty="0">
                <a:cs typeface="Biome Light" panose="020B0303030204020804" pitchFamily="34" charset="0"/>
              </a:rPr>
              <a:t>BETA RELASE IN 2 MONTHS</a:t>
            </a:r>
            <a:endPar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cs typeface="Biome Light" panose="020B0303030204020804" pitchFamily="34" charset="0"/>
              </a:rPr>
              <a:t>Plan was to have a rapid development with prototype.</a:t>
            </a: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2000" spc="300" dirty="0">
                <a:cs typeface="Biome Light" panose="020B0303030204020804" pitchFamily="34" charset="0"/>
              </a:rPr>
              <a:t>FLUTTER AS SDK</a:t>
            </a:r>
            <a:endPar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POSTEMN is a cross-platform software developed in Dart. </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FIREBASE AS THE PLATFORM</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b="0" i="0" dirty="0">
                <a:effectLst/>
              </a:rPr>
              <a:t>With this we applied real time database, cloud storage, authentication, crash reporting, machine learning, remote configuration, and hosting for our static files.</a:t>
            </a:r>
            <a:endParaRPr lang="en-US" b="1" dirty="0"/>
          </a:p>
        </p:txBody>
      </p:sp>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a:xfrm>
            <a:off x="6095999" y="399829"/>
            <a:ext cx="5897218" cy="884238"/>
          </a:xfrm>
        </p:spPr>
        <p:txBody>
          <a:bodyPr/>
          <a:lstStyle/>
          <a:p>
            <a:r>
              <a:rPr lang="en-US" b="1" dirty="0">
                <a:effectLst>
                  <a:outerShdw blurRad="38100" dist="38100" dir="2700000" algn="tl">
                    <a:srgbClr val="000000">
                      <a:alpha val="43137"/>
                    </a:srgbClr>
                  </a:outerShdw>
                </a:effectLst>
              </a:rPr>
              <a:t>How postmen born</a:t>
            </a:r>
          </a:p>
        </p:txBody>
      </p:sp>
      <p:pic>
        <p:nvPicPr>
          <p:cNvPr id="3074" name="Picture 2" descr="Agriculture is ripe for disruption">
            <a:extLst>
              <a:ext uri="{FF2B5EF4-FFF2-40B4-BE49-F238E27FC236}">
                <a16:creationId xmlns:a16="http://schemas.microsoft.com/office/drawing/2014/main" id="{3F1070AA-2D1D-4B29-870A-8A9758C35E12}"/>
              </a:ext>
            </a:extLst>
          </p:cNvPr>
          <p:cNvPicPr>
            <a:picLocks noChangeAspect="1" noChangeArrowheads="1"/>
          </p:cNvPicPr>
          <p:nvPr/>
        </p:nvPicPr>
        <p:blipFill rotWithShape="1">
          <a:blip r:embed="rId3">
            <a:duotone>
              <a:prstClr val="black"/>
              <a:schemeClr val="accent6">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215" r="13092"/>
          <a:stretch/>
        </p:blipFill>
        <p:spPr bwMode="auto">
          <a:xfrm>
            <a:off x="-1" y="0"/>
            <a:ext cx="5815125" cy="685799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6">
            <a:extLst>
              <a:ext uri="{FF2B5EF4-FFF2-40B4-BE49-F238E27FC236}">
                <a16:creationId xmlns:a16="http://schemas.microsoft.com/office/drawing/2014/main" id="{248A96D3-7CCF-4B86-9034-99D24DB2A34A}"/>
              </a:ext>
            </a:extLst>
          </p:cNvPr>
          <p:cNvSpPr txBox="1">
            <a:spLocks/>
          </p:cNvSpPr>
          <p:nvPr/>
        </p:nvSpPr>
        <p:spPr>
          <a:xfrm>
            <a:off x="6095999" y="6298940"/>
            <a:ext cx="3027680" cy="557784"/>
          </a:xfrm>
          <a:prstGeom prst="rect">
            <a:avLst/>
          </a:prstGeom>
          <a:gradFill flip="none" rotWithShape="1">
            <a:gsLst>
              <a:gs pos="47000">
                <a:srgbClr val="00B0F0"/>
              </a:gs>
              <a:gs pos="0">
                <a:schemeClr val="bg1"/>
              </a:gs>
              <a:gs pos="100000">
                <a:srgbClr val="002060"/>
              </a:gs>
            </a:gsLst>
            <a:lin ang="8100000" scaled="1"/>
            <a:tileRect/>
          </a:gradFill>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p>
        </p:txBody>
      </p:sp>
    </p:spTree>
    <p:extLst>
      <p:ext uri="{BB962C8B-B14F-4D97-AF65-F5344CB8AC3E}">
        <p14:creationId xmlns:p14="http://schemas.microsoft.com/office/powerpoint/2010/main" val="1449025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7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4D66719A-AB63-4E6A-93C9-E90C6AB38ADC}"/>
              </a:ext>
            </a:extLst>
          </p:cNvPr>
          <p:cNvPicPr>
            <a:picLocks noChangeAspect="1" noChangeArrowheads="1"/>
          </p:cNvPicPr>
          <p:nvPr/>
        </p:nvPicPr>
        <p:blipFill>
          <a:blip r:embed="rId2">
            <a:grayscl/>
          </a:blip>
          <a:srcRect l="9867" r="9867"/>
          <a:stretch/>
        </p:blipFill>
        <p:spPr bwMode="auto">
          <a:xfrm flipH="1">
            <a:off x="3945413" y="-3038"/>
            <a:ext cx="8246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101" name="Rectangle 7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2"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03"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9077706" y="6356350"/>
            <a:ext cx="2743200" cy="365125"/>
          </a:xfrm>
        </p:spPr>
        <p:txBody>
          <a:bodyPr vert="horz" lIns="91440" tIns="45720" rIns="91440" bIns="45720" rtlCol="0" anchor="ctr">
            <a:normAutofit/>
          </a:bodyPr>
          <a:lstStyle/>
          <a:p>
            <a:pPr>
              <a:spcAft>
                <a:spcPts val="600"/>
              </a:spcAft>
              <a:defRPr/>
            </a:pPr>
            <a:fld id="{8C2E478F-E849-4A8C-AF1F-CBCC78A7CBFA}" type="slidenum">
              <a:rPr lang="en-US" smtClean="0">
                <a:solidFill>
                  <a:schemeClr val="bg1"/>
                </a:solidFill>
                <a:latin typeface="Calibri" panose="020F0502020204030204"/>
              </a:rPr>
              <a:pPr>
                <a:spcAft>
                  <a:spcPts val="600"/>
                </a:spcAft>
                <a:defRPr/>
              </a:pPr>
              <a:t>8</a:t>
            </a:fld>
            <a:endParaRPr lang="en-US">
              <a:solidFill>
                <a:schemeClr val="bg1"/>
              </a:solidFill>
              <a:latin typeface="Calibri" panose="020F0502020204030204"/>
            </a:endParaRPr>
          </a:p>
        </p:txBody>
      </p:sp>
      <p:sp>
        <p:nvSpPr>
          <p:cNvPr id="5" name="Content Placeholder 13">
            <a:extLst>
              <a:ext uri="{FF2B5EF4-FFF2-40B4-BE49-F238E27FC236}">
                <a16:creationId xmlns:a16="http://schemas.microsoft.com/office/drawing/2014/main" id="{6C4EEF1A-D324-4360-B19B-6700D903FAA1}"/>
              </a:ext>
            </a:extLst>
          </p:cNvPr>
          <p:cNvSpPr txBox="1">
            <a:spLocks/>
          </p:cNvSpPr>
          <p:nvPr/>
        </p:nvSpPr>
        <p:spPr>
          <a:xfrm>
            <a:off x="371093" y="2734871"/>
            <a:ext cx="6271216" cy="3986604"/>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285750">
              <a:lnSpc>
                <a:spcPct val="90000"/>
              </a:lnSpc>
              <a:buClr>
                <a:srgbClr val="0070C0"/>
              </a:buClr>
              <a:buFont typeface="Wingdings" panose="05000000000000000000" pitchFamily="2" charset="2"/>
              <a:buChar char="§"/>
              <a:defRPr/>
            </a:pPr>
            <a:r>
              <a:rPr lang="en-US" sz="1800" spc="300" dirty="0"/>
              <a:t>Real  time text transmission</a:t>
            </a:r>
            <a:r>
              <a:rPr lang="en-US" sz="1800" dirty="0"/>
              <a:t> </a:t>
            </a:r>
          </a:p>
          <a:p>
            <a:pPr marL="57150" indent="-285750">
              <a:lnSpc>
                <a:spcPct val="90000"/>
              </a:lnSpc>
              <a:buClr>
                <a:srgbClr val="0070C0"/>
              </a:buClr>
              <a:buFont typeface="Wingdings" panose="05000000000000000000" pitchFamily="2" charset="2"/>
              <a:buChar char="§"/>
              <a:defRPr/>
            </a:pPr>
            <a:r>
              <a:rPr lang="en-US" sz="1800" spc="300" dirty="0"/>
              <a:t>Flexible and reliable steps</a:t>
            </a:r>
          </a:p>
          <a:p>
            <a:pPr marL="57150" indent="-285750">
              <a:lnSpc>
                <a:spcPct val="90000"/>
              </a:lnSpc>
              <a:buClr>
                <a:srgbClr val="0070C0"/>
              </a:buClr>
              <a:buFont typeface="Wingdings" panose="05000000000000000000" pitchFamily="2" charset="2"/>
              <a:buChar char="§"/>
              <a:defRPr/>
            </a:pPr>
            <a:r>
              <a:rPr lang="en-US" sz="1800" spc="300" dirty="0"/>
              <a:t>Unlimited cloud storage</a:t>
            </a:r>
          </a:p>
          <a:p>
            <a:pPr marL="57150" indent="-285750">
              <a:lnSpc>
                <a:spcPct val="90000"/>
              </a:lnSpc>
              <a:buClr>
                <a:srgbClr val="0070C0"/>
              </a:buClr>
              <a:buFont typeface="Wingdings" panose="05000000000000000000" pitchFamily="2" charset="2"/>
              <a:buChar char="§"/>
              <a:defRPr/>
            </a:pPr>
            <a:r>
              <a:rPr lang="en-US" sz="1800" spc="300" dirty="0"/>
              <a:t>End-to-end encryption</a:t>
            </a:r>
          </a:p>
          <a:p>
            <a:pPr marL="57150" indent="-285750">
              <a:lnSpc>
                <a:spcPct val="90000"/>
              </a:lnSpc>
              <a:buClr>
                <a:srgbClr val="0070C0"/>
              </a:buClr>
              <a:buFont typeface="Wingdings" panose="05000000000000000000" pitchFamily="2" charset="2"/>
              <a:buChar char="§"/>
              <a:defRPr/>
            </a:pPr>
            <a:r>
              <a:rPr lang="en-US" sz="1800" spc="300" dirty="0"/>
              <a:t>Google account authentication</a:t>
            </a:r>
          </a:p>
          <a:p>
            <a:pPr marL="57150" indent="-285750">
              <a:lnSpc>
                <a:spcPct val="90000"/>
              </a:lnSpc>
              <a:buClr>
                <a:srgbClr val="0070C0"/>
              </a:buClr>
              <a:buFont typeface="Wingdings" panose="05000000000000000000" pitchFamily="2" charset="2"/>
              <a:buChar char="§"/>
              <a:defRPr/>
            </a:pPr>
            <a:r>
              <a:rPr lang="en-US" sz="1800" spc="300" dirty="0"/>
              <a:t>In app notifications, push notifications</a:t>
            </a:r>
          </a:p>
          <a:p>
            <a:pPr marL="57150" indent="-285750">
              <a:lnSpc>
                <a:spcPct val="90000"/>
              </a:lnSpc>
              <a:buClr>
                <a:srgbClr val="0070C0"/>
              </a:buClr>
              <a:buFont typeface="Wingdings" panose="05000000000000000000" pitchFamily="2" charset="2"/>
              <a:buChar char="§"/>
              <a:defRPr/>
            </a:pPr>
            <a:r>
              <a:rPr lang="en-US" sz="1800" spc="300" dirty="0"/>
              <a:t>Unlimited concurrent chats</a:t>
            </a:r>
          </a:p>
          <a:p>
            <a:pPr marL="57150" indent="-285750">
              <a:lnSpc>
                <a:spcPct val="90000"/>
              </a:lnSpc>
              <a:buClr>
                <a:srgbClr val="0070C0"/>
              </a:buClr>
              <a:buFont typeface="Wingdings" panose="05000000000000000000" pitchFamily="2" charset="2"/>
              <a:buChar char="§"/>
              <a:defRPr/>
            </a:pPr>
            <a:r>
              <a:rPr lang="en-US" sz="1800" spc="300" dirty="0"/>
              <a:t>Customize chat features </a:t>
            </a:r>
          </a:p>
          <a:p>
            <a:pPr marL="57150" indent="-285750">
              <a:lnSpc>
                <a:spcPct val="90000"/>
              </a:lnSpc>
              <a:buClr>
                <a:srgbClr val="0070C0"/>
              </a:buClr>
              <a:buFont typeface="Wingdings" panose="05000000000000000000" pitchFamily="2" charset="2"/>
              <a:buChar char="§"/>
              <a:defRPr/>
            </a:pPr>
            <a:r>
              <a:rPr lang="en-US" sz="1800" spc="300" dirty="0"/>
              <a:t>Animated stickers</a:t>
            </a:r>
          </a:p>
          <a:p>
            <a:pPr marL="57150" indent="-285750">
              <a:lnSpc>
                <a:spcPct val="90000"/>
              </a:lnSpc>
              <a:buClr>
                <a:srgbClr val="0070C0"/>
              </a:buClr>
              <a:buFont typeface="Wingdings" panose="05000000000000000000" pitchFamily="2" charset="2"/>
              <a:buChar char="§"/>
              <a:defRPr/>
            </a:pPr>
            <a:r>
              <a:rPr lang="en-US" sz="1800" spc="300" dirty="0"/>
              <a:t>File sharing</a:t>
            </a:r>
          </a:p>
          <a:p>
            <a:pPr marL="0">
              <a:lnSpc>
                <a:spcPct val="90000"/>
              </a:lnSpc>
              <a:defRPr/>
            </a:pPr>
            <a:endParaRPr lang="en-US" sz="1200" b="1" dirty="0"/>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371093" y="1243248"/>
            <a:ext cx="5724906" cy="1124712"/>
          </a:xfrm>
        </p:spPr>
        <p:txBody>
          <a:bodyPr vert="horz" lIns="91440" tIns="45720" rIns="91440" bIns="45720" rtlCol="0" anchor="b">
            <a:normAutofit/>
          </a:bodyPr>
          <a:lstStyle/>
          <a:p>
            <a:pPr algn="l">
              <a:lnSpc>
                <a:spcPct val="90000"/>
              </a:lnSpc>
            </a:pPr>
            <a:r>
              <a:rPr lang="en-US" sz="4400" b="1" dirty="0">
                <a:effectLst>
                  <a:outerShdw blurRad="38100" dist="38100" dir="2700000" algn="tl">
                    <a:srgbClr val="000000">
                      <a:alpha val="43137"/>
                    </a:srgbClr>
                  </a:outerShdw>
                </a:effectLst>
              </a:rPr>
              <a:t>Postmen features</a:t>
            </a:r>
          </a:p>
        </p:txBody>
      </p:sp>
      <p:sp>
        <p:nvSpPr>
          <p:cNvPr id="16" name="Text Placeholder 6">
            <a:extLst>
              <a:ext uri="{FF2B5EF4-FFF2-40B4-BE49-F238E27FC236}">
                <a16:creationId xmlns:a16="http://schemas.microsoft.com/office/drawing/2014/main" id="{49664903-E133-4811-9CD1-7EA631246FC7}"/>
              </a:ext>
            </a:extLst>
          </p:cNvPr>
          <p:cNvSpPr txBox="1">
            <a:spLocks/>
          </p:cNvSpPr>
          <p:nvPr/>
        </p:nvSpPr>
        <p:spPr>
          <a:xfrm>
            <a:off x="415950" y="723217"/>
            <a:ext cx="1790919" cy="193470"/>
          </a:xfrm>
          <a:prstGeom prst="rect">
            <a:avLst/>
          </a:prstGeom>
          <a:gradFill flip="none" rotWithShape="1">
            <a:gsLst>
              <a:gs pos="47000">
                <a:srgbClr val="00B0F0"/>
              </a:gs>
              <a:gs pos="0">
                <a:schemeClr val="bg1"/>
              </a:gs>
              <a:gs pos="100000">
                <a:srgbClr val="002060"/>
              </a:gs>
            </a:gsLst>
            <a:lin ang="8100000" scaled="1"/>
            <a:tileRect/>
          </a:gradFill>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p>
        </p:txBody>
      </p:sp>
    </p:spTree>
    <p:extLst>
      <p:ext uri="{BB962C8B-B14F-4D97-AF65-F5344CB8AC3E}">
        <p14:creationId xmlns:p14="http://schemas.microsoft.com/office/powerpoint/2010/main" val="869470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9</a:t>
            </a:fld>
            <a:endParaRPr lang="en-US" dirty="0"/>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7458234" y="2815135"/>
            <a:ext cx="2377440" cy="365125"/>
          </a:xfrm>
          <a:gradFill flip="none" rotWithShape="1">
            <a:gsLst>
              <a:gs pos="86000">
                <a:schemeClr val="accent5">
                  <a:lumMod val="90000"/>
                  <a:lumOff val="10000"/>
                </a:schemeClr>
              </a:gs>
              <a:gs pos="0">
                <a:schemeClr val="bg1"/>
              </a:gs>
              <a:gs pos="44000">
                <a:srgbClr val="00B0F0"/>
              </a:gs>
            </a:gsLst>
            <a:lin ang="8100000" scaled="1"/>
            <a:tileRect/>
          </a:gradFill>
        </p:spPr>
        <p:txBody>
          <a:bodyPr/>
          <a:lstStyle/>
          <a:p>
            <a:r>
              <a:rPr lang="en-US" spc="300" dirty="0"/>
              <a:t>LOOKING AHEAD</a:t>
            </a:r>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1625307"/>
            <a:ext cx="5101909" cy="978745"/>
          </a:xfrm>
        </p:spPr>
        <p:txBody>
          <a:bodyPr>
            <a:normAutofit fontScale="90000"/>
          </a:bodyPr>
          <a:lstStyle/>
          <a:p>
            <a:r>
              <a:rPr lang="en-US" b="1" dirty="0">
                <a:effectLst>
                  <a:outerShdw blurRad="38100" dist="38100" dir="2700000" algn="tl">
                    <a:srgbClr val="000000">
                      <a:alpha val="43137"/>
                    </a:srgbClr>
                  </a:outerShdw>
                </a:effectLst>
              </a:rPr>
              <a:t> </a:t>
            </a:r>
            <a:br>
              <a:rPr lang="en-US" b="1" dirty="0">
                <a:effectLst>
                  <a:outerShdw blurRad="38100" dist="38100" dir="2700000" algn="tl">
                    <a:srgbClr val="000000">
                      <a:alpha val="43137"/>
                    </a:srgbClr>
                  </a:outerShdw>
                </a:effectLst>
              </a:rPr>
            </a:br>
            <a:r>
              <a:rPr lang="en-US" sz="4900" b="1" dirty="0">
                <a:effectLst>
                  <a:outerShdw blurRad="38100" dist="38100" dir="2700000" algn="tl">
                    <a:srgbClr val="000000">
                      <a:alpha val="43137"/>
                    </a:srgbClr>
                  </a:outerShdw>
                </a:effectLst>
              </a:rPr>
              <a:t>what we achieve</a:t>
            </a:r>
          </a:p>
        </p:txBody>
      </p:sp>
      <p:pic>
        <p:nvPicPr>
          <p:cNvPr id="10" name="Picture 9" descr="Graphical user interface, application&#10;&#10;Description automatically generated">
            <a:extLst>
              <a:ext uri="{FF2B5EF4-FFF2-40B4-BE49-F238E27FC236}">
                <a16:creationId xmlns:a16="http://schemas.microsoft.com/office/drawing/2014/main" id="{19A1C157-C391-47D3-830F-C7F0213A943F}"/>
              </a:ext>
            </a:extLst>
          </p:cNvPr>
          <p:cNvPicPr>
            <a:picLocks noChangeAspect="1"/>
          </p:cNvPicPr>
          <p:nvPr/>
        </p:nvPicPr>
        <p:blipFill>
          <a:blip r:embed="rId2"/>
          <a:stretch>
            <a:fillRect/>
          </a:stretch>
        </p:blipFill>
        <p:spPr>
          <a:xfrm>
            <a:off x="702311" y="963117"/>
            <a:ext cx="5393689" cy="5393689"/>
          </a:xfrm>
          <a:prstGeom prst="rect">
            <a:avLst/>
          </a:prstGeom>
        </p:spPr>
      </p:pic>
    </p:spTree>
    <p:extLst>
      <p:ext uri="{BB962C8B-B14F-4D97-AF65-F5344CB8AC3E}">
        <p14:creationId xmlns:p14="http://schemas.microsoft.com/office/powerpoint/2010/main" val="3164405530"/>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207</TotalTime>
  <Words>548</Words>
  <Application>Microsoft Office PowerPoint</Application>
  <PresentationFormat>Widescreen</PresentationFormat>
  <Paragraphs>101</Paragraphs>
  <Slides>15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Wingdings</vt:lpstr>
      <vt:lpstr>Office Theme</vt:lpstr>
      <vt:lpstr>PowerPoint Presentation</vt:lpstr>
      <vt:lpstr>Agenda</vt:lpstr>
      <vt:lpstr>INTRODUCTION</vt:lpstr>
      <vt:lpstr>INTRODUCTION</vt:lpstr>
      <vt:lpstr>INTRODUCTION</vt:lpstr>
      <vt:lpstr>How postmen born </vt:lpstr>
      <vt:lpstr>How postmen born</vt:lpstr>
      <vt:lpstr>Postmen features</vt:lpstr>
      <vt:lpstr>  what we achieve</vt:lpstr>
      <vt:lpstr>  Light mode</vt:lpstr>
      <vt:lpstr>  dark mode</vt:lpstr>
      <vt:lpstr>  future we see</vt:lpstr>
      <vt:lpstr>Our ultimate goals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 IPR Kumarasinghe</dc:creator>
  <cp:lastModifiedBy>Ms. IPR Kumarasinghe</cp:lastModifiedBy>
  <cp:revision>9</cp:revision>
  <dcterms:created xsi:type="dcterms:W3CDTF">2021-01-21T13:38:44Z</dcterms:created>
  <dcterms:modified xsi:type="dcterms:W3CDTF">2021-01-21T18:46:29Z</dcterms:modified>
</cp:coreProperties>
</file>